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62" r:id="rId2"/>
  </p:sldMasterIdLst>
  <p:notesMasterIdLst>
    <p:notesMasterId r:id="rId19"/>
  </p:notesMasterIdLst>
  <p:handoutMasterIdLst>
    <p:handoutMasterId r:id="rId20"/>
  </p:handoutMasterIdLst>
  <p:sldIdLst>
    <p:sldId id="315" r:id="rId3"/>
    <p:sldId id="474" r:id="rId4"/>
    <p:sldId id="467" r:id="rId5"/>
    <p:sldId id="419" r:id="rId6"/>
    <p:sldId id="472" r:id="rId7"/>
    <p:sldId id="434" r:id="rId8"/>
    <p:sldId id="435" r:id="rId9"/>
    <p:sldId id="436" r:id="rId10"/>
    <p:sldId id="437" r:id="rId11"/>
    <p:sldId id="446" r:id="rId12"/>
    <p:sldId id="458" r:id="rId13"/>
    <p:sldId id="459" r:id="rId14"/>
    <p:sldId id="461" r:id="rId15"/>
    <p:sldId id="465" r:id="rId16"/>
    <p:sldId id="477" r:id="rId17"/>
    <p:sldId id="47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C6E5FD"/>
    <a:srgbClr val="A50021"/>
    <a:srgbClr val="FFFF00"/>
    <a:srgbClr val="FFB03A"/>
    <a:srgbClr val="FF8309"/>
    <a:srgbClr val="FFCC00"/>
    <a:srgbClr val="28E61E"/>
    <a:srgbClr val="F52F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7" autoAdjust="0"/>
    <p:restoredTop sz="94558" autoAdjust="0"/>
  </p:normalViewPr>
  <p:slideViewPr>
    <p:cSldViewPr>
      <p:cViewPr>
        <p:scale>
          <a:sx n="100" d="100"/>
          <a:sy n="100" d="100"/>
        </p:scale>
        <p:origin x="-4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0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5" tIns="0" rIns="19045" bIns="0" numCol="1" anchor="t" anchorCtr="0" compatLnSpc="1">
            <a:prstTxWarp prst="textNoShape">
              <a:avLst/>
            </a:prstTxWarp>
          </a:bodyPr>
          <a:lstStyle>
            <a:lvl1pPr defTabSz="954088" eaLnBrk="0" hangingPunct="0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5" tIns="0" rIns="19045" bIns="0" numCol="1" anchor="t" anchorCtr="0" compatLnSpc="1">
            <a:prstTxWarp prst="textNoShape">
              <a:avLst/>
            </a:prstTxWarp>
          </a:bodyPr>
          <a:lstStyle>
            <a:lvl1pPr algn="r" defTabSz="954088" eaLnBrk="0" hangingPunct="0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39" tIns="47613" rIns="93639" bIns="47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5" tIns="0" rIns="19045" bIns="0" numCol="1" anchor="b" anchorCtr="0" compatLnSpc="1">
            <a:prstTxWarp prst="textNoShape">
              <a:avLst/>
            </a:prstTxWarp>
          </a:bodyPr>
          <a:lstStyle>
            <a:lvl1pPr defTabSz="954088" eaLnBrk="0" hangingPunct="0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5" tIns="0" rIns="19045" bIns="0" numCol="1" anchor="b" anchorCtr="0" compatLnSpc="1">
            <a:prstTxWarp prst="textNoShape">
              <a:avLst/>
            </a:prstTxWarp>
          </a:bodyPr>
          <a:lstStyle>
            <a:lvl1pPr algn="r" defTabSz="954088" eaLnBrk="0" hangingPunct="0">
              <a:defRPr sz="1100" i="1"/>
            </a:lvl1pPr>
          </a:lstStyle>
          <a:p>
            <a:pPr>
              <a:defRPr/>
            </a:pPr>
            <a:fld id="{5D2C6D2D-CFA8-4DD6-9088-6505BE2C7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19E50-9DC9-4DD3-BAF0-5EE7379177F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3E211-F339-419D-9557-37161C5F2B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65DD4-A926-412D-AA92-7CB49B81235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B284A-3468-4DAE-914F-BEB433D1E48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768CF-8F48-49AE-8C02-69110E11A7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EE993-CE78-4903-AAFF-35E29A428FB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98742-6773-4E17-8AFE-8C8C29B7D0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65A9C-D1CC-4ED5-A26F-A84CBDE4C17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03278-C692-4EEA-A77D-9CD50F2F3AE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4D1069-6FE9-40BA-8185-0E1EFCD189F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1D736-EB13-4ED0-9A87-1975442BF32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72BC1-B5F6-4666-BD62-371290D4707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182 reduction in state aide</a:t>
            </a:r>
          </a:p>
          <a:p>
            <a:pPr eaLnBrk="1" hangingPunct="1"/>
            <a:r>
              <a:rPr lang="en-US" smtClean="0"/>
              <a:t>45 Tax Levy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6807-ED95-4C27-ADFA-E77DDA5FE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62BD9-E286-4F7B-A1A2-9770701A5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D3EB8-CD53-47E3-A133-0563A5E32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C598-44EC-466B-9DDA-71E2F5204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2AFCF-659E-4C8B-BB91-D7C2879E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E32B8-41C3-4BFB-AEE3-218B3B87F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A25C-730D-451B-8DD1-600E9302D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2AEF6-DA24-409E-BF1C-E4AD4DD9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2EA0A-EC64-4E1B-9585-2319E367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BDD52-C1F3-4035-B1AA-238922D45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5477-7538-4001-BECF-1534E7D1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4B63C-9311-4576-BB11-2DF6EACD4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E8DC-87E5-4384-B45D-68918EAB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0C7E-58BD-4053-90F2-F7316F44A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B8687-F9F0-42C2-9AB4-17B9409D6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9A157-3035-42C3-88CB-B5CFFFB51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4B21-1EE4-4585-AF86-7027E2E4A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4EE88-15E2-451F-883C-3CF997CC8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59E9-2BC3-48C6-A26D-6824113F8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0E16C-965B-4F0C-B2E0-990BB128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A7A5-2F3B-4ABD-AB73-28154CCEE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60D0-A5A5-439C-B715-93EA50E3B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2827C-F36D-4A36-AC2C-DC1002D0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1DBAD-5F86-4673-AF69-21EEA8D83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1CB9-E9F7-41D1-9BCC-74D108C4D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4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4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4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19A2D4-F2E8-4D0A-B01F-4EB58AF6C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1" r:id="rId2"/>
    <p:sldLayoutId id="2147483830" r:id="rId3"/>
    <p:sldLayoutId id="2147483829" r:id="rId4"/>
    <p:sldLayoutId id="2147483828" r:id="rId5"/>
    <p:sldLayoutId id="2147483827" r:id="rId6"/>
    <p:sldLayoutId id="2147483826" r:id="rId7"/>
    <p:sldLayoutId id="2147483825" r:id="rId8"/>
    <p:sldLayoutId id="2147483824" r:id="rId9"/>
    <p:sldLayoutId id="2147483823" r:id="rId10"/>
    <p:sldLayoutId id="2147483822" r:id="rId11"/>
    <p:sldLayoutId id="2147483821" r:id="rId12"/>
    <p:sldLayoutId id="2147483820" r:id="rId13"/>
    <p:sldLayoutId id="2147483819" r:id="rId14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8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9CA88E78-B124-456B-8229-56E2A8C11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2" r:id="rId2"/>
    <p:sldLayoutId id="2147483841" r:id="rId3"/>
    <p:sldLayoutId id="2147483840" r:id="rId4"/>
    <p:sldLayoutId id="2147483839" r:id="rId5"/>
    <p:sldLayoutId id="2147483838" r:id="rId6"/>
    <p:sldLayoutId id="2147483837" r:id="rId7"/>
    <p:sldLayoutId id="2147483836" r:id="rId8"/>
    <p:sldLayoutId id="2147483835" r:id="rId9"/>
    <p:sldLayoutId id="2147483834" r:id="rId10"/>
    <p:sldLayoutId id="214748383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0013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en-US" sz="4800" b="1" dirty="0" smtClean="0"/>
              <a:t>CALIFON</a:t>
            </a:r>
            <a:br>
              <a:rPr lang="en-US" sz="4800" b="1" dirty="0" smtClean="0"/>
            </a:br>
            <a:r>
              <a:rPr lang="en-US" sz="4800" b="1" dirty="0" smtClean="0"/>
              <a:t>School District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057400"/>
            <a:ext cx="6400800" cy="2057400"/>
          </a:xfrm>
          <a:noFill/>
        </p:spPr>
        <p:txBody>
          <a:bodyPr lIns="92075" tIns="46038" rIns="92075" bIns="46038"/>
          <a:lstStyle/>
          <a:p>
            <a:r>
              <a:rPr lang="en-US" sz="4000" b="1" smtClean="0"/>
              <a:t>BUDGET 2012-2013</a:t>
            </a:r>
          </a:p>
        </p:txBody>
      </p:sp>
      <p:sp>
        <p:nvSpPr>
          <p:cNvPr id="6148" name="Rectangle 10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49" name="Picture 1044" descr="j04037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895600"/>
            <a:ext cx="287020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Debt Service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Pay off debt on previous voter approved </a:t>
            </a:r>
          </a:p>
          <a:p>
            <a:pPr eaLnBrk="1" hangingPunct="1">
              <a:buFontTx/>
              <a:buNone/>
            </a:pPr>
            <a:r>
              <a:rPr lang="en-US" smtClean="0"/>
              <a:t>commitment(s)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Currently have $1,525,00 remaining on a $1,9350,00 voter approved school renovation project from 2006.  This debt will be paid off in 2021.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Note:  Maximum debt allowed by law is 3% of the average equalized assessed values of the total taxable property in the District for the past three years.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defRPr/>
            </a:pPr>
            <a:r>
              <a:rPr lang="en-US" b="1" smtClean="0"/>
              <a:t>REVENUES...</a:t>
            </a:r>
            <a:br>
              <a:rPr lang="en-US" b="1" smtClean="0"/>
            </a:br>
            <a:r>
              <a:rPr lang="en-US" b="1" smtClean="0"/>
              <a:t>Where The $ Comes From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4247" name="Group 26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412868"/>
        </p:xfrm>
        <a:graphic>
          <a:graphicData uri="http://schemas.openxmlformats.org/drawingml/2006/table">
            <a:tbl>
              <a:tblPr/>
              <a:tblGrid>
                <a:gridCol w="2076450"/>
                <a:gridCol w="2036763"/>
                <a:gridCol w="2058987"/>
                <a:gridCol w="2057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2010-2011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2011-2012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2012-2013 Anticipated</a:t>
                      </a:r>
                      <a:endParaRPr kumimoji="0" lang="en-US" sz="1600" b="1" i="0" u="sng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$1,928,764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$1,967,339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$2,004,785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$189,125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$63,389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Revenues over Expenditures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$5,787 (Job Ed Fund)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$208,327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$29,416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(prior year encumbrance)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$4000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(Job Ed Fund)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$249,050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Special Revenue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Misc/Tuition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$56,679              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$(70)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Revenues over Expenditures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$65,075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$55,314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$27,001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 Balance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$13,106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(11-12’ State Aid)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Debt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$173,785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$169,385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$169,885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$2,417,459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$2,475,542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$2,519,141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smtClean="0"/>
              <a:t>2012-13 ANTICIPATED REVENUES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304800" y="1149350"/>
          <a:ext cx="8694738" cy="5451475"/>
        </p:xfrm>
        <a:graphic>
          <a:graphicData uri="http://schemas.openxmlformats.org/presentationml/2006/ole">
            <p:oleObj spid="_x0000_s1026" name="Chart" r:id="rId4" imgW="7048426" imgH="4419622" progId="MSGraph.Chart.8">
              <p:embed followColorScheme="full"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57400" y="5943600"/>
            <a:ext cx="2971800" cy="3667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057400" y="5943600"/>
            <a:ext cx="3505200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Based on current state aid funding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457200" y="685800"/>
          <a:ext cx="8272463" cy="5988050"/>
        </p:xfrm>
        <a:graphic>
          <a:graphicData uri="http://schemas.openxmlformats.org/presentationml/2006/ole">
            <p:oleObj spid="_x0000_s2050" name="Chart" r:id="rId4" imgW="8105784" imgH="5867276" progId="MSGraph.Chart.8">
              <p:embed followColorScheme="full"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09800" y="228600"/>
            <a:ext cx="5105400" cy="3968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/>
              <a:t>2011-12 General Fund Expenditures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8E61E"/>
                </a:solidFill>
              </a:rPr>
              <a:t>Tax Impact</a:t>
            </a:r>
          </a:p>
        </p:txBody>
      </p:sp>
      <p:graphicFrame>
        <p:nvGraphicFramePr>
          <p:cNvPr id="568459" name="Group 139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153400" cy="3140710"/>
        </p:xfrm>
        <a:graphic>
          <a:graphicData uri="http://schemas.openxmlformats.org/drawingml/2006/table">
            <a:tbl>
              <a:tblPr/>
              <a:tblGrid>
                <a:gridCol w="1144588"/>
                <a:gridCol w="1370012"/>
                <a:gridCol w="1371600"/>
                <a:gridCol w="1371600"/>
                <a:gridCol w="1371600"/>
                <a:gridCol w="1524000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Average Home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$367,900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$369,600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$328,113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$327,878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Tax 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(Per 100s)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1.202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1.223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1.397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Tax Due for average 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$4,423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$4,522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$4,585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$4,695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7447" name="Text Box 37"/>
          <p:cNvSpPr txBox="1">
            <a:spLocks noChangeArrowheads="1"/>
          </p:cNvSpPr>
          <p:nvPr/>
        </p:nvSpPr>
        <p:spPr bwMode="auto">
          <a:xfrm>
            <a:off x="-739775" y="7307263"/>
            <a:ext cx="184150" cy="3667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48" name="Text Box 140"/>
          <p:cNvSpPr txBox="1">
            <a:spLocks noChangeArrowheads="1"/>
          </p:cNvSpPr>
          <p:nvPr/>
        </p:nvSpPr>
        <p:spPr bwMode="auto">
          <a:xfrm>
            <a:off x="1981200" y="5105400"/>
            <a:ext cx="6172200" cy="10064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For 2012 – School Tax Levy increase for average homeowner would translate to $110.00 annually.  ($9.17 per month)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END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7085013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Califon Elementary Provides: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5867400" cy="48006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1800" smtClean="0"/>
          </a:p>
          <a:p>
            <a:pPr eaLnBrk="1" hangingPunct="1">
              <a:buFontTx/>
              <a:buChar char="•"/>
            </a:pPr>
            <a:r>
              <a:rPr lang="en-US" sz="1800" smtClean="0"/>
              <a:t>Small class sizes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Full day kindergarten program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Preschool program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Small school/community environment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New educational initiatives 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New technology in classrooms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World Language studies 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Sports teams </a:t>
            </a:r>
          </a:p>
          <a:p>
            <a:pPr eaLnBrk="1" hangingPunct="1">
              <a:buFontTx/>
              <a:buChar char="•"/>
            </a:pPr>
            <a:r>
              <a:rPr lang="en-US" sz="1800" smtClean="0"/>
              <a:t>Very low mobility rate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Califon is Efficient with Funds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56546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Shared service contracts to reduce costs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All staff pay for benefits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Cost per pupil is less than our neighboring districts (2011-12)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Administrative cost per pupil in 2012-13 is $1,279. per student ($533. less per student than the regional limit of $1,812.)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Average Tax Levy increase of 1.88% over the past four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Application for School Choice in 2013-14 to generate revenues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Shared Services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3581400" cy="4297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In order to maintain our school, we have had to find alternative ways to provide services.</a:t>
            </a:r>
            <a:r>
              <a:rPr lang="en-US" sz="1800" smtClean="0"/>
              <a:t>  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447800"/>
            <a:ext cx="44196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u="sng" smtClean="0"/>
              <a:t>Sharing Resources: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Business Administrator-Frenchtown/Milford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Articulation among sending districts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Curriculum development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Transportation- Tewksbury, NHVRHS, DVRHS, Hunterdon County Educational Services Commission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Joint purchasing for supplies, energy, communications, and  other services.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Staff development/ teacher evaluation with neighboring districts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Sending Special Education Students-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High Bridge, Clinton Public, Lebanon Township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Competitive Bidding – HCESC, ACT (telephone), ACES (electric) Middlesex Regional ESC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92075"/>
            <a:ext cx="1981200" cy="15367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</p:pic>
      <p:pic>
        <p:nvPicPr>
          <p:cNvPr id="9222" name="Picture 5" descr="j039079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02275"/>
            <a:ext cx="182245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Goals for Budget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3429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1637" name="Rectangle 5"/>
          <p:cNvSpPr>
            <a:spLocks noChangeArrowheads="1"/>
          </p:cNvSpPr>
          <p:nvPr/>
        </p:nvSpPr>
        <p:spPr bwMode="auto">
          <a:xfrm rot="1038995">
            <a:off x="4149725" y="4110038"/>
            <a:ext cx="2971800" cy="3444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50800" dir="162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1447800"/>
            <a:ext cx="7696200" cy="3667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38200" y="1600200"/>
            <a:ext cx="7620000" cy="24003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</a:t>
            </a:r>
            <a:r>
              <a:rPr lang="en-US" sz="2000"/>
              <a:t>Provide information to the community regarding the budget process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Maintain existing programs.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Continue to provide a rigorous academic program for our students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Keep our local property taxes under control</a:t>
            </a:r>
          </a:p>
        </p:txBody>
      </p:sp>
      <p:pic>
        <p:nvPicPr>
          <p:cNvPr id="10248" name="Picture 9" descr="j02938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419600"/>
            <a:ext cx="173831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Budget Overview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The Budget consists of four Main Funds.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General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Capital Outlay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Special Revenue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Debt Service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General Fund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functions of the School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z="2000" smtClean="0"/>
              <a:t>Staff Salaries and Benefits</a:t>
            </a:r>
          </a:p>
          <a:p>
            <a:pPr lvl="1" eaLnBrk="1" hangingPunct="1"/>
            <a:r>
              <a:rPr lang="en-US" sz="2000" smtClean="0"/>
              <a:t>Educational Support Functions</a:t>
            </a:r>
          </a:p>
          <a:p>
            <a:pPr lvl="1" eaLnBrk="1" hangingPunct="1"/>
            <a:r>
              <a:rPr lang="en-US" sz="2000" smtClean="0"/>
              <a:t>Instructional Supplies</a:t>
            </a:r>
          </a:p>
          <a:p>
            <a:pPr lvl="1" eaLnBrk="1" hangingPunct="1"/>
            <a:r>
              <a:rPr lang="en-US" sz="2000" smtClean="0"/>
              <a:t>Purchased Instructional Services</a:t>
            </a:r>
          </a:p>
          <a:p>
            <a:pPr lvl="1" eaLnBrk="1" hangingPunct="1"/>
            <a:r>
              <a:rPr lang="en-US" sz="2000" smtClean="0"/>
              <a:t>Administrative Support</a:t>
            </a:r>
          </a:p>
          <a:p>
            <a:pPr lvl="1" eaLnBrk="1" hangingPunct="1"/>
            <a:r>
              <a:rPr lang="en-US" sz="2000" smtClean="0"/>
              <a:t>Maintenance and Upkeep of the Facilities</a:t>
            </a:r>
          </a:p>
          <a:p>
            <a:pPr lvl="1" eaLnBrk="1" hangingPunct="1"/>
            <a:r>
              <a:rPr lang="en-US" sz="2000" smtClean="0"/>
              <a:t>Transportation 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Capital Outlay Fund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Capitalized Expenditures </a:t>
            </a:r>
            <a:r>
              <a:rPr lang="en-US" sz="2800" smtClean="0"/>
              <a:t>(High Ticket Items)</a:t>
            </a:r>
          </a:p>
          <a:p>
            <a:pPr eaLnBrk="1" hangingPunct="1"/>
            <a:endParaRPr lang="en-US" sz="2800" smtClean="0"/>
          </a:p>
          <a:p>
            <a:pPr lvl="1" eaLnBrk="1" hangingPunct="1"/>
            <a:r>
              <a:rPr lang="en-US" smtClean="0"/>
              <a:t>New Facility</a:t>
            </a:r>
          </a:p>
          <a:p>
            <a:pPr lvl="1" eaLnBrk="1" hangingPunct="1"/>
            <a:r>
              <a:rPr lang="en-US" smtClean="0"/>
              <a:t>Building Upgrade</a:t>
            </a:r>
          </a:p>
          <a:p>
            <a:pPr lvl="1" eaLnBrk="1" hangingPunct="1"/>
            <a:endParaRPr lang="en-US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Special Revenue Fund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Resources that are restricted in their use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Federal Grants (IDEA, NCLB, REAP)</a:t>
            </a:r>
          </a:p>
          <a:p>
            <a:pPr eaLnBrk="1" hangingPunct="1"/>
            <a:r>
              <a:rPr lang="en-US" smtClean="0"/>
              <a:t>Other Fund Raising</a:t>
            </a:r>
          </a:p>
          <a:p>
            <a:pPr eaLnBrk="1" hangingPunct="1"/>
            <a:endParaRPr lang="en-US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22595</TotalTime>
  <Words>561</Words>
  <Application>Microsoft Office PowerPoint</Application>
  <PresentationFormat>On-screen Show (4:3)</PresentationFormat>
  <Paragraphs>162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Times New Roman</vt:lpstr>
      <vt:lpstr>Default Design</vt:lpstr>
      <vt:lpstr>Stack of books design template</vt:lpstr>
      <vt:lpstr>Microsoft Graph Chart</vt:lpstr>
      <vt:lpstr>CALIFON School District</vt:lpstr>
      <vt:lpstr>Califon Elementary Provides:</vt:lpstr>
      <vt:lpstr>Califon is Efficient with Funds</vt:lpstr>
      <vt:lpstr>Shared Services</vt:lpstr>
      <vt:lpstr>Goals for Budget</vt:lpstr>
      <vt:lpstr>Budget Overview </vt:lpstr>
      <vt:lpstr>General Fund</vt:lpstr>
      <vt:lpstr>Capital Outlay Fund</vt:lpstr>
      <vt:lpstr>Special Revenue Fund</vt:lpstr>
      <vt:lpstr>Debt Service</vt:lpstr>
      <vt:lpstr>REVENUES... Where The $ Comes From</vt:lpstr>
      <vt:lpstr>2012-13 ANTICIPATED REVENUES</vt:lpstr>
      <vt:lpstr>Slide 13</vt:lpstr>
      <vt:lpstr>Tax Impact</vt:lpstr>
      <vt:lpstr>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</dc:title>
  <dc:creator>PAT FOLLETTE</dc:creator>
  <cp:lastModifiedBy>mweil</cp:lastModifiedBy>
  <cp:revision>681</cp:revision>
  <cp:lastPrinted>2002-05-16T19:08:22Z</cp:lastPrinted>
  <dcterms:created xsi:type="dcterms:W3CDTF">1995-05-28T16:29:18Z</dcterms:created>
  <dcterms:modified xsi:type="dcterms:W3CDTF">2012-12-10T14:57:09Z</dcterms:modified>
</cp:coreProperties>
</file>